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7" r:id="rId3"/>
    <p:sldId id="257" r:id="rId4"/>
    <p:sldId id="265" r:id="rId5"/>
    <p:sldId id="266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4853FC6-EE39-459C-A778-F2657F77E272}">
          <p14:sldIdLst>
            <p14:sldId id="256"/>
            <p14:sldId id="267"/>
            <p14:sldId id="257"/>
            <p14:sldId id="265"/>
            <p14:sldId id="266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900"/>
    <a:srgbClr val="E6E6E6"/>
    <a:srgbClr val="FF6400"/>
    <a:srgbClr val="EBEBEB"/>
    <a:srgbClr val="DBDBDB"/>
    <a:srgbClr val="E1E1E1"/>
    <a:srgbClr val="DEDEDE"/>
    <a:srgbClr val="FF4C05"/>
    <a:srgbClr val="F5F5F5"/>
    <a:srgbClr val="EB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3132" autoAdjust="0"/>
  </p:normalViewPr>
  <p:slideViewPr>
    <p:cSldViewPr snapToGrid="0">
      <p:cViewPr varScale="1">
        <p:scale>
          <a:sx n="90" d="100"/>
          <a:sy n="90" d="100"/>
        </p:scale>
        <p:origin x="232" y="6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86BBF-38DE-4B34-833D-210BC6F66615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BE67B-2C32-4802-A81D-5FD8EA0D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Leticia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BE67B-2C32-4802-A81D-5FD8EA0D95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0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BE67B-2C32-4802-A81D-5FD8EA0D95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0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" t="1145" r="1282"/>
          <a:stretch/>
        </p:blipFill>
        <p:spPr>
          <a:xfrm>
            <a:off x="1" y="0"/>
            <a:ext cx="12238876" cy="6856028"/>
          </a:xfrm>
          <a:prstGeom prst="rect">
            <a:avLst/>
          </a:prstGeom>
        </p:spPr>
      </p:pic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737770" y="1138755"/>
            <a:ext cx="10515600" cy="2560320"/>
          </a:xfrm>
        </p:spPr>
        <p:txBody>
          <a:bodyPr anchor="t">
            <a:normAutofit/>
          </a:bodyPr>
          <a:lstStyle>
            <a:lvl1pPr algn="ctr">
              <a:defRPr sz="5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78" y="5086350"/>
            <a:ext cx="2001592" cy="1505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340" y="5279178"/>
            <a:ext cx="2080260" cy="89286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37770" y="4046220"/>
            <a:ext cx="6092508" cy="19431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endParaRPr lang="en-US" sz="1700" b="0" dirty="0" smtClean="0"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892658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719" y="2057400"/>
            <a:ext cx="10468560" cy="2886299"/>
          </a:xfrm>
        </p:spPr>
        <p:txBody>
          <a:bodyPr/>
          <a:lstStyle>
            <a:lvl2pPr>
              <a:defRPr sz="1400"/>
            </a:lvl2pPr>
            <a:lvl3pPr>
              <a:defRPr sz="15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4434" y="1428247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41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000" y="1743319"/>
            <a:ext cx="5181600" cy="4351338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/>
            </a:lvl1pPr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  <a:lvl4pPr>
              <a:buClr>
                <a:schemeClr val="bg1">
                  <a:lumMod val="50000"/>
                </a:schemeClr>
              </a:buClr>
              <a:defRPr/>
            </a:lvl4pPr>
            <a:lvl5pPr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000" y="1743319"/>
            <a:ext cx="5181600" cy="4351338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/>
            </a:lvl1pPr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  <a:lvl4pPr>
              <a:buClr>
                <a:schemeClr val="bg1">
                  <a:lumMod val="50000"/>
                </a:schemeClr>
              </a:buClr>
              <a:defRPr/>
            </a:lvl4pPr>
            <a:lvl5pPr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4434" y="1428247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315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39356" y="262784"/>
            <a:ext cx="11683049" cy="6332433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18000">
                <a:srgbClr val="F5F5F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8923" y="34160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51931" y="1812940"/>
            <a:ext cx="10372592" cy="4168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4434" y="1428247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>
            <a:off x="568719" y="6220861"/>
            <a:ext cx="3489131" cy="271512"/>
            <a:chOff x="604434" y="6184689"/>
            <a:chExt cx="3489131" cy="27151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98"/>
            <a:stretch/>
          </p:blipFill>
          <p:spPr>
            <a:xfrm>
              <a:off x="604434" y="6184689"/>
              <a:ext cx="658845" cy="2715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631"/>
            <a:stretch/>
          </p:blipFill>
          <p:spPr>
            <a:xfrm>
              <a:off x="1331859" y="6239915"/>
              <a:ext cx="2761706" cy="161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227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Accent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18000">
                <a:srgbClr val="F5F5F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254950" y="262784"/>
            <a:ext cx="11682101" cy="2077107"/>
          </a:xfrm>
          <a:prstGeom prst="rect">
            <a:avLst/>
          </a:prstGeom>
          <a:gradFill>
            <a:gsLst>
              <a:gs pos="100000">
                <a:srgbClr val="FF5900"/>
              </a:gs>
              <a:gs pos="18000">
                <a:srgbClr val="D24726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68719" y="6220861"/>
            <a:ext cx="3489131" cy="271512"/>
            <a:chOff x="604434" y="6184689"/>
            <a:chExt cx="3489131" cy="271512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98"/>
            <a:stretch/>
          </p:blipFill>
          <p:spPr>
            <a:xfrm>
              <a:off x="604434" y="6184689"/>
              <a:ext cx="658845" cy="2715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631"/>
            <a:stretch/>
          </p:blipFill>
          <p:spPr>
            <a:xfrm>
              <a:off x="1331859" y="6239915"/>
              <a:ext cx="2761706" cy="161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156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" y="0"/>
            <a:ext cx="1217396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679" y="3523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719" y="1931670"/>
            <a:ext cx="10515600" cy="396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4434" y="1428247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 userDrawn="1"/>
        </p:nvSpPr>
        <p:spPr>
          <a:xfrm>
            <a:off x="11579132" y="1314198"/>
            <a:ext cx="205237" cy="2052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1189969" y="6286500"/>
            <a:ext cx="594399" cy="5715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indent="0" algn="ctr">
              <a:buFontTx/>
              <a:buNone/>
            </a:pPr>
            <a:fld id="{897F66D9-537B-4D45-A6F5-9914D3CCB4A3}" type="slidenum">
              <a:rPr lang="en-US" sz="1400" b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marL="0" indent="0" algn="ctr">
                <a:buFontTx/>
                <a:buNone/>
              </a:pPr>
              <a:t>‹#›</a:t>
            </a:fld>
            <a:endParaRPr lang="en-US" sz="1400" b="1" dirty="0" smtClean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8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52" r:id="rId3"/>
    <p:sldLayoutId id="2147483668" r:id="rId4"/>
    <p:sldLayoutId id="2147483666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uerraj@lattc.edu" TargetMode="External"/><Relationship Id="rId4" Type="http://schemas.openxmlformats.org/officeDocument/2006/relationships/hyperlink" Target="mailto:barajal@lattc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wi@lattc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7771" y="1286934"/>
            <a:ext cx="10515600" cy="20311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000" dirty="0" smtClean="0"/>
              <a:t>Transportation Workforce Institute 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737771" y="4633993"/>
            <a:ext cx="4702134" cy="136385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endParaRPr lang="en-US" sz="1700" b="0" dirty="0" smtClean="0">
              <a:latin typeface="Segoe UI Semibold"/>
              <a:cs typeface="Segoe UI Semi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5708" y="502145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endParaRPr lang="en-US" sz="1700" b="0" dirty="0" smtClean="0">
              <a:latin typeface="Segoe UI Semibold"/>
              <a:cs typeface="Segoe UI Semi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8285" y="503694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endParaRPr lang="en-US" sz="1700" b="0" dirty="0" smtClean="0">
              <a:latin typeface="Segoe UI Semibold"/>
              <a:cs typeface="Segoe UI Semi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116" y="3770489"/>
            <a:ext cx="5650483" cy="235937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>
              <a:buFontTx/>
              <a:buNone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Leticia Barajas</a:t>
            </a:r>
          </a:p>
          <a:p>
            <a:pPr marL="0" indent="0">
              <a:buFontTx/>
              <a:buNone/>
            </a:pPr>
            <a:r>
              <a:rPr lang="en-US" sz="2000" b="1" i="1" dirty="0" smtClean="0">
                <a:latin typeface="Arial" charset="0"/>
                <a:ea typeface="Arial" charset="0"/>
                <a:cs typeface="Arial" charset="0"/>
              </a:rPr>
              <a:t>Vice President, </a:t>
            </a:r>
            <a:endParaRPr lang="en-US" sz="2000" b="1" i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FontTx/>
              <a:buNone/>
            </a:pPr>
            <a:r>
              <a:rPr lang="en-US" sz="2000" b="1" i="1" dirty="0" smtClean="0">
                <a:latin typeface="Arial" charset="0"/>
                <a:ea typeface="Arial" charset="0"/>
                <a:cs typeface="Arial" charset="0"/>
              </a:rPr>
              <a:t>Academic </a:t>
            </a:r>
            <a:r>
              <a:rPr lang="en-US" sz="2000" b="1" i="1" dirty="0" smtClean="0">
                <a:latin typeface="Arial" charset="0"/>
                <a:ea typeface="Arial" charset="0"/>
                <a:cs typeface="Arial" charset="0"/>
              </a:rPr>
              <a:t>Affairs and Workforce Development</a:t>
            </a:r>
          </a:p>
          <a:p>
            <a:pPr marL="0" indent="0">
              <a:buFontTx/>
              <a:buNone/>
            </a:pPr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FontTx/>
              <a:buNone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Jess Guerra</a:t>
            </a:r>
          </a:p>
          <a:p>
            <a:pPr marL="0" indent="0">
              <a:buFontTx/>
              <a:buNone/>
            </a:pPr>
            <a:r>
              <a:rPr lang="en-US" sz="2000" b="1" i="1" dirty="0" smtClean="0">
                <a:latin typeface="Arial" charset="0"/>
                <a:ea typeface="Arial" charset="0"/>
                <a:cs typeface="Arial" charset="0"/>
              </a:rPr>
              <a:t>Director, </a:t>
            </a:r>
            <a:endParaRPr lang="en-US" sz="2000" b="1" i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FontTx/>
              <a:buNone/>
            </a:pPr>
            <a:r>
              <a:rPr lang="en-US" sz="2000" b="1" i="1" dirty="0" smtClean="0">
                <a:latin typeface="Arial" charset="0"/>
                <a:ea typeface="Arial" charset="0"/>
                <a:cs typeface="Arial" charset="0"/>
              </a:rPr>
              <a:t>Transportation </a:t>
            </a:r>
            <a:r>
              <a:rPr lang="en-US" sz="2000" b="1" i="1" dirty="0" smtClean="0">
                <a:latin typeface="Arial" charset="0"/>
                <a:ea typeface="Arial" charset="0"/>
                <a:cs typeface="Arial" charset="0"/>
              </a:rPr>
              <a:t>Workforce Institute</a:t>
            </a:r>
          </a:p>
        </p:txBody>
      </p:sp>
    </p:spTree>
    <p:extLst>
      <p:ext uri="{BB962C8B-B14F-4D97-AF65-F5344CB8AC3E}">
        <p14:creationId xmlns:p14="http://schemas.microsoft.com/office/powerpoint/2010/main" val="27092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79" y="352335"/>
            <a:ext cx="11408384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TRANSPORTATION WORKFORCE INSTITUTE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665" y="2059251"/>
            <a:ext cx="4416937" cy="3812912"/>
          </a:xfrm>
        </p:spPr>
        <p:txBody>
          <a:bodyPr>
            <a:no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GB" sz="2800" b="1" dirty="0" smtClean="0"/>
              <a:t>INSTITUTE MISSION</a:t>
            </a:r>
            <a:r>
              <a:rPr lang="en-GB" sz="2800" dirty="0" smtClean="0"/>
              <a:t>: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GB" sz="2800" dirty="0" smtClean="0"/>
              <a:t>Ensure </a:t>
            </a:r>
            <a:r>
              <a:rPr lang="en-GB" sz="2800" dirty="0"/>
              <a:t>the Transportation industry has the requisite, skilled workforce to keep America’s people and goods </a:t>
            </a:r>
            <a:r>
              <a:rPr lang="en-GB" sz="2800" dirty="0" smtClean="0"/>
              <a:t>moving.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sz="2800" dirty="0"/>
          </a:p>
          <a:p>
            <a:endParaRPr lang="en-US" sz="2400" dirty="0"/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02" y="1924578"/>
            <a:ext cx="6784461" cy="4082258"/>
          </a:xfrm>
          <a:prstGeom prst="rect">
            <a:avLst/>
          </a:prstGeom>
          <a:noFill/>
          <a:ln>
            <a:noFill/>
          </a:ln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4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PROJECT OVERVIEW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7294" y="1606458"/>
            <a:ext cx="11147031" cy="4273451"/>
          </a:xfrm>
        </p:spPr>
        <p:txBody>
          <a:bodyPr>
            <a:no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800" b="1" dirty="0" smtClean="0"/>
              <a:t>Grant from Federal </a:t>
            </a:r>
            <a:r>
              <a:rPr lang="en-US" sz="2800" b="1" dirty="0"/>
              <a:t>Transit Administration </a:t>
            </a:r>
            <a:r>
              <a:rPr lang="en-US" sz="2800" b="1" dirty="0" smtClean="0"/>
              <a:t>(FTA) September </a:t>
            </a:r>
            <a:r>
              <a:rPr lang="en-US" sz="2800" b="1" dirty="0"/>
              <a:t>2015-October </a:t>
            </a:r>
            <a:r>
              <a:rPr lang="en-US" sz="2800" b="1" dirty="0" smtClean="0"/>
              <a:t>2017</a:t>
            </a:r>
          </a:p>
          <a:p>
            <a:r>
              <a:rPr lang="en-US" sz="2400" dirty="0" smtClean="0"/>
              <a:t>Develop </a:t>
            </a:r>
            <a:r>
              <a:rPr lang="en-US" sz="2400" dirty="0"/>
              <a:t>Rail Systems Technology Degree and </a:t>
            </a:r>
            <a:r>
              <a:rPr lang="en-US" sz="2400" dirty="0" smtClean="0"/>
              <a:t>Certificate</a:t>
            </a:r>
          </a:p>
          <a:p>
            <a:r>
              <a:rPr lang="en-US" sz="2400" dirty="0" smtClean="0"/>
              <a:t>Provide incumbent worker and new entrant training with an emphasis in careers in high demand </a:t>
            </a:r>
          </a:p>
          <a:p>
            <a:r>
              <a:rPr lang="en-US" sz="2800" dirty="0" smtClean="0"/>
              <a:t>Establish </a:t>
            </a:r>
            <a:r>
              <a:rPr lang="en-US" sz="2800" b="1" i="1" dirty="0" smtClean="0"/>
              <a:t>Transportation Workforce Institute </a:t>
            </a:r>
            <a:r>
              <a:rPr lang="en-US" sz="2800" dirty="0" smtClean="0"/>
              <a:t>at Los Angeles Trade Technical College with strategic partners including WIBs, Labor, Employers, Industry Associations, Colleges and Universities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85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79" y="352335"/>
            <a:ext cx="11294084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ROLE OF INSTITUTE &amp; EXISTING EFFORTS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719" y="1471614"/>
            <a:ext cx="11247044" cy="4390568"/>
          </a:xfrm>
        </p:spPr>
        <p:txBody>
          <a:bodyPr>
            <a:noAutofit/>
          </a:bodyPr>
          <a:lstStyle/>
          <a:p>
            <a:r>
              <a:rPr lang="en-US" sz="2800" dirty="0" smtClean="0"/>
              <a:t>Leverages and Complements </a:t>
            </a:r>
          </a:p>
          <a:p>
            <a:pPr lvl="1"/>
            <a:r>
              <a:rPr lang="en-US" sz="2400" dirty="0" smtClean="0"/>
              <a:t>College Certificate and Degree Programs</a:t>
            </a:r>
          </a:p>
          <a:p>
            <a:pPr lvl="1"/>
            <a:r>
              <a:rPr lang="en-US" sz="2400" dirty="0" smtClean="0"/>
              <a:t>Consortia and Associations</a:t>
            </a:r>
          </a:p>
          <a:p>
            <a:pPr lvl="1"/>
            <a:r>
              <a:rPr lang="en-US" sz="2400" dirty="0" smtClean="0"/>
              <a:t>State Doing What Matters Efforts – Navigator, Deputy Navigator </a:t>
            </a:r>
          </a:p>
          <a:p>
            <a:r>
              <a:rPr lang="en-US" sz="2800" dirty="0" smtClean="0"/>
              <a:t>Call for Community College Partners  - </a:t>
            </a:r>
            <a:r>
              <a:rPr lang="en-US" sz="2800" b="1" dirty="0" smtClean="0"/>
              <a:t> Reply by: </a:t>
            </a:r>
            <a:r>
              <a:rPr lang="en-US" sz="2800" dirty="0" smtClean="0"/>
              <a:t>March 1, 2016</a:t>
            </a:r>
          </a:p>
          <a:p>
            <a:pPr lvl="1"/>
            <a:r>
              <a:rPr lang="en-US" sz="2400" b="1" dirty="0"/>
              <a:t>Year </a:t>
            </a:r>
            <a:r>
              <a:rPr lang="en-US" sz="2400" b="1" dirty="0" smtClean="0"/>
              <a:t>1 </a:t>
            </a:r>
            <a:r>
              <a:rPr lang="en-US" sz="2400" dirty="0"/>
              <a:t>– </a:t>
            </a:r>
            <a:r>
              <a:rPr lang="en-US" sz="2400" b="1" dirty="0"/>
              <a:t>Transit</a:t>
            </a:r>
            <a:r>
              <a:rPr lang="en-US" sz="2400" dirty="0"/>
              <a:t> focus		</a:t>
            </a:r>
            <a:r>
              <a:rPr lang="en-US" sz="2400" dirty="0" smtClean="0"/>
              <a:t>	</a:t>
            </a:r>
            <a:r>
              <a:rPr lang="en-US" sz="2400" b="1" dirty="0" smtClean="0"/>
              <a:t>Year </a:t>
            </a:r>
            <a:r>
              <a:rPr lang="en-US" sz="2400" b="1" dirty="0"/>
              <a:t>2 </a:t>
            </a:r>
            <a:r>
              <a:rPr lang="en-US" sz="2400" dirty="0"/>
              <a:t>– Transportation </a:t>
            </a:r>
          </a:p>
          <a:p>
            <a:pPr lvl="1"/>
            <a:r>
              <a:rPr lang="en-US" sz="2400" dirty="0" smtClean="0"/>
              <a:t>Apply collaboratively for future initiatives and support </a:t>
            </a:r>
          </a:p>
          <a:p>
            <a:pPr lvl="1"/>
            <a:r>
              <a:rPr lang="en-US" sz="2400" dirty="0" smtClean="0"/>
              <a:t>Focus on strength of trainings and practices to lift regional workforce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83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ADDITIONAL INFORMATION</a:t>
            </a:r>
            <a:r>
              <a:rPr lang="is-IS" sz="4000" dirty="0" smtClean="0"/>
              <a:t>…..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719" y="1800225"/>
            <a:ext cx="10468560" cy="4271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 Hebrew" charset="-79"/>
                <a:ea typeface="Arial Hebrew" charset="-79"/>
                <a:cs typeface="Arial Hebrew" charset="-79"/>
              </a:rPr>
              <a:t>Email</a:t>
            </a:r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:  </a:t>
            </a:r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  <a:hlinkClick r:id="rId2"/>
              </a:rPr>
              <a:t>twi@lattc.edu</a:t>
            </a:r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 </a:t>
            </a:r>
          </a:p>
          <a:p>
            <a:pPr marL="0" indent="0">
              <a:buNone/>
            </a:pPr>
            <a:endParaRPr lang="en-US" sz="100" b="1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 Hebrew" charset="-79"/>
                <a:ea typeface="Arial Hebrew" charset="-79"/>
                <a:cs typeface="Arial Hebrew" charset="-79"/>
              </a:rPr>
              <a:t>Jess </a:t>
            </a:r>
            <a:r>
              <a:rPr lang="en-US" sz="2800" b="1" dirty="0" smtClean="0">
                <a:latin typeface="Arial Hebrew" charset="-79"/>
                <a:ea typeface="Arial Hebrew" charset="-79"/>
                <a:cs typeface="Arial Hebrew" charset="-79"/>
              </a:rPr>
              <a:t>Guerra</a:t>
            </a:r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, </a:t>
            </a:r>
            <a:r>
              <a:rPr lang="en-US" sz="2800" dirty="0">
                <a:latin typeface="Arial Hebrew" charset="-79"/>
                <a:ea typeface="Arial Hebrew" charset="-79"/>
                <a:cs typeface="Arial Hebrew" charset="-79"/>
                <a:hlinkClick r:id="rId3"/>
              </a:rPr>
              <a:t>guerraj@lattc.edu</a:t>
            </a:r>
            <a:endParaRPr lang="en-US" sz="2800" dirty="0">
              <a:latin typeface="Arial Hebrew" charset="-79"/>
              <a:ea typeface="Arial Hebrew" charset="-79"/>
              <a:cs typeface="Arial Hebrew" charset="-79"/>
            </a:endParaRPr>
          </a:p>
          <a:p>
            <a:pPr marL="0" indent="0">
              <a:buNone/>
            </a:pPr>
            <a:r>
              <a:rPr lang="en-US" sz="2800" i="1" dirty="0" smtClean="0">
                <a:latin typeface="Arial Hebrew" charset="-79"/>
                <a:ea typeface="Arial Hebrew" charset="-79"/>
                <a:cs typeface="Arial Hebrew" charset="-79"/>
              </a:rPr>
              <a:t>Director</a:t>
            </a:r>
            <a:r>
              <a:rPr lang="en-US" sz="2800" i="1" dirty="0" smtClean="0">
                <a:latin typeface="Arial Hebrew" charset="-79"/>
                <a:ea typeface="Arial Hebrew" charset="-79"/>
                <a:cs typeface="Arial Hebrew" charset="-79"/>
              </a:rPr>
              <a:t>, Transportation Workforce Institute &amp;                                            Chair, Advanced Transportation &amp; Manufacturing Department                            </a:t>
            </a:r>
            <a:endParaRPr lang="en-US" sz="2800" i="1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pPr marL="0" indent="0">
              <a:buNone/>
            </a:pPr>
            <a:endParaRPr lang="en-US" sz="300" b="1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 Hebrew" charset="-79"/>
                <a:ea typeface="Arial Hebrew" charset="-79"/>
                <a:cs typeface="Arial Hebrew" charset="-79"/>
              </a:rPr>
              <a:t>Leticia </a:t>
            </a:r>
            <a:r>
              <a:rPr lang="en-US" sz="2800" b="1" dirty="0" smtClean="0">
                <a:latin typeface="Arial Hebrew" charset="-79"/>
                <a:ea typeface="Arial Hebrew" charset="-79"/>
                <a:cs typeface="Arial Hebrew" charset="-79"/>
              </a:rPr>
              <a:t>L. Barajas</a:t>
            </a:r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, </a:t>
            </a:r>
            <a:r>
              <a:rPr lang="en-US" sz="2800" dirty="0">
                <a:latin typeface="Arial Hebrew" charset="-79"/>
                <a:ea typeface="Arial Hebrew" charset="-79"/>
                <a:cs typeface="Arial Hebrew" charset="-79"/>
                <a:hlinkClick r:id="rId4"/>
              </a:rPr>
              <a:t>barajal@lattc.edu</a:t>
            </a:r>
            <a:r>
              <a:rPr lang="en-US" sz="2800" dirty="0">
                <a:latin typeface="Arial Hebrew" charset="-79"/>
                <a:ea typeface="Arial Hebrew" charset="-79"/>
                <a:cs typeface="Arial Hebrew" charset="-79"/>
              </a:rPr>
              <a:t> </a:t>
            </a:r>
          </a:p>
          <a:p>
            <a:pPr marL="0" indent="0">
              <a:buNone/>
            </a:pPr>
            <a:r>
              <a:rPr lang="en-US" sz="2800" i="1" dirty="0" smtClean="0">
                <a:latin typeface="Arial Hebrew" charset="-79"/>
                <a:ea typeface="Arial Hebrew" charset="-79"/>
                <a:cs typeface="Arial Hebrew" charset="-79"/>
              </a:rPr>
              <a:t>Vice </a:t>
            </a:r>
            <a:r>
              <a:rPr lang="en-US" sz="2800" i="1" dirty="0" smtClean="0">
                <a:latin typeface="Arial Hebrew" charset="-79"/>
                <a:ea typeface="Arial Hebrew" charset="-79"/>
                <a:cs typeface="Arial Hebrew" charset="-79"/>
              </a:rPr>
              <a:t>President, Academic Affairs &amp; Workforce </a:t>
            </a:r>
            <a:r>
              <a:rPr lang="en-US" sz="2800" i="1" dirty="0" smtClean="0">
                <a:latin typeface="Arial Hebrew" charset="-79"/>
                <a:ea typeface="Arial Hebrew" charset="-79"/>
                <a:cs typeface="Arial Hebrew" charset="-79"/>
              </a:rPr>
              <a:t>Development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04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537381"/>
            <a:ext cx="7058026" cy="371129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21679" y="985838"/>
            <a:ext cx="11408384" cy="8920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</a:rPr>
              <a:t>TRANSPORTATION WORKFORCE INSTITUTE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Mix">
  <a:themeElements>
    <a:clrScheme name="Office Mix">
      <a:dk1>
        <a:srgbClr val="2B2B2B"/>
      </a:dk1>
      <a:lt1>
        <a:srgbClr val="FFFFFF"/>
      </a:lt1>
      <a:dk2>
        <a:srgbClr val="505050"/>
      </a:dk2>
      <a:lt2>
        <a:srgbClr val="F2F2F2"/>
      </a:lt2>
      <a:accent1>
        <a:srgbClr val="0078D7"/>
      </a:accent1>
      <a:accent2>
        <a:srgbClr val="D83B01"/>
      </a:accent2>
      <a:accent3>
        <a:srgbClr val="FF8C00"/>
      </a:accent3>
      <a:accent4>
        <a:srgbClr val="5C2D91"/>
      </a:accent4>
      <a:accent5>
        <a:srgbClr val="8CBD18"/>
      </a:accent5>
      <a:accent6>
        <a:srgbClr val="FFB900"/>
      </a:accent6>
      <a:hlink>
        <a:srgbClr val="0078D7"/>
      </a:hlink>
      <a:folHlink>
        <a:srgbClr val="4DB0FF"/>
      </a:folHlink>
    </a:clrScheme>
    <a:fontScheme name="Office Mix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indent="0">
          <a:buFontTx/>
          <a:buNone/>
          <a:defRPr sz="1700" b="0" dirty="0" smtClean="0">
            <a:latin typeface="Segoe UI Semibold"/>
            <a:cs typeface="Segoe UI Semibol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" id="{13BE4728-A6E8-4BF4-9E3A-336D93A1460D}" vid="{95A779D2-9713-41CA-A2DE-F44B741AD3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LATTC logo included</Template>
  <TotalTime>524</TotalTime>
  <Words>195</Words>
  <Application>Microsoft Macintosh PowerPoint</Application>
  <PresentationFormat>Widescreen</PresentationFormat>
  <Paragraphs>38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 Black</vt:lpstr>
      <vt:lpstr>Arial Hebrew</vt:lpstr>
      <vt:lpstr>Calibri</vt:lpstr>
      <vt:lpstr>Segoe UI</vt:lpstr>
      <vt:lpstr>Segoe UI Semibold</vt:lpstr>
      <vt:lpstr>Arial</vt:lpstr>
      <vt:lpstr>Office Mix</vt:lpstr>
      <vt:lpstr>Transportation Workforce Institute </vt:lpstr>
      <vt:lpstr>TRANSPORTATION WORKFORCE INSTITUTE</vt:lpstr>
      <vt:lpstr>PROJECT OVERVIEW</vt:lpstr>
      <vt:lpstr>ROLE OF INSTITUTE &amp; EXISTING EFFORTS</vt:lpstr>
      <vt:lpstr>ADDITIONAL INFORMATION…..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Workforce Institute </dc:title>
  <dc:subject/>
  <dc:creator>Microsoft Office User</dc:creator>
  <cp:keywords/>
  <dc:description/>
  <cp:lastModifiedBy>Milton Medina Torres</cp:lastModifiedBy>
  <cp:revision>28</cp:revision>
  <dcterms:created xsi:type="dcterms:W3CDTF">2016-01-20T18:22:30Z</dcterms:created>
  <dcterms:modified xsi:type="dcterms:W3CDTF">2016-01-21T16:30:18Z</dcterms:modified>
  <cp:category/>
</cp:coreProperties>
</file>